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ernoru" charset="1" panose="00000A00000000000000"/>
      <p:regular r:id="rId14"/>
    </p:embeddedFont>
    <p:embeddedFont>
      <p:font typeface="Gaegu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76.png" Type="http://schemas.openxmlformats.org/officeDocument/2006/relationships/image"/><Relationship Id="rId15" Target="../media/image77.sv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5.jpe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4.jpe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48.pn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3" Target="../media/image49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73.jpeg" Type="http://schemas.openxmlformats.org/officeDocument/2006/relationships/image"/><Relationship Id="rId7" Target="../media/image74.jpeg" Type="http://schemas.openxmlformats.org/officeDocument/2006/relationships/image"/><Relationship Id="rId8" Target="../media/image7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1828" y="-842723"/>
            <a:ext cx="4418353" cy="5192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-2094260" y="6350221"/>
            <a:ext cx="6319453" cy="63194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270560" y="1753532"/>
            <a:ext cx="11530906" cy="7563256"/>
            <a:chOff x="0" y="0"/>
            <a:chExt cx="17327581" cy="11365362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7264081" cy="11301862"/>
            </a:xfrm>
            <a:custGeom>
              <a:avLst/>
              <a:gdLst/>
              <a:ahLst/>
              <a:cxnLst/>
              <a:rect r="r" b="b" t="t" l="l"/>
              <a:pathLst>
                <a:path h="11301862" w="17264081">
                  <a:moveTo>
                    <a:pt x="17171372" y="11301862"/>
                  </a:moveTo>
                  <a:lnTo>
                    <a:pt x="92710" y="11301862"/>
                  </a:lnTo>
                  <a:cubicBezTo>
                    <a:pt x="41910" y="11301862"/>
                    <a:pt x="0" y="11259952"/>
                    <a:pt x="0" y="112091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1207883"/>
                  </a:lnTo>
                  <a:cubicBezTo>
                    <a:pt x="17264081" y="11259952"/>
                    <a:pt x="17222172" y="11301862"/>
                    <a:pt x="17171372" y="11301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7327581" cy="11365362"/>
            </a:xfrm>
            <a:custGeom>
              <a:avLst/>
              <a:gdLst/>
              <a:ahLst/>
              <a:cxnLst/>
              <a:rect r="r" b="b" t="t" l="l"/>
              <a:pathLst>
                <a:path h="11365362" w="17327581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1240902"/>
                  </a:lnTo>
                  <a:cubicBezTo>
                    <a:pt x="17267892" y="11276462"/>
                    <a:pt x="17238681" y="11305673"/>
                    <a:pt x="17203122" y="11305673"/>
                  </a:cubicBezTo>
                  <a:lnTo>
                    <a:pt x="124460" y="11305673"/>
                  </a:lnTo>
                  <a:cubicBezTo>
                    <a:pt x="88900" y="11305673"/>
                    <a:pt x="59690" y="11276462"/>
                    <a:pt x="59690" y="112409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40902"/>
                  </a:lnTo>
                  <a:cubicBezTo>
                    <a:pt x="0" y="11309483"/>
                    <a:pt x="55880" y="11365362"/>
                    <a:pt x="124460" y="11365362"/>
                  </a:cubicBezTo>
                  <a:lnTo>
                    <a:pt x="17203122" y="11365362"/>
                  </a:lnTo>
                  <a:cubicBezTo>
                    <a:pt x="17271701" y="11365362"/>
                    <a:pt x="17327581" y="11309483"/>
                    <a:pt x="17327581" y="11240902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70560" y="970213"/>
            <a:ext cx="11530906" cy="1041805"/>
            <a:chOff x="0" y="0"/>
            <a:chExt cx="17327581" cy="1565529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7264081" cy="1502029"/>
            </a:xfrm>
            <a:custGeom>
              <a:avLst/>
              <a:gdLst/>
              <a:ahLst/>
              <a:cxnLst/>
              <a:rect r="r" b="b" t="t" l="l"/>
              <a:pathLst>
                <a:path h="1502029" w="17264081">
                  <a:moveTo>
                    <a:pt x="17171372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408049"/>
                  </a:lnTo>
                  <a:cubicBezTo>
                    <a:pt x="17264081" y="1460119"/>
                    <a:pt x="17222172" y="1502029"/>
                    <a:pt x="17171372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7327581" cy="1565529"/>
            </a:xfrm>
            <a:custGeom>
              <a:avLst/>
              <a:gdLst/>
              <a:ahLst/>
              <a:cxnLst/>
              <a:rect r="r" b="b" t="t" l="l"/>
              <a:pathLst>
                <a:path h="1565529" w="17327581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441069"/>
                  </a:lnTo>
                  <a:cubicBezTo>
                    <a:pt x="17267892" y="1476629"/>
                    <a:pt x="17238681" y="1505839"/>
                    <a:pt x="17203122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7203122" y="1565529"/>
                  </a:lnTo>
                  <a:cubicBezTo>
                    <a:pt x="17271701" y="1565529"/>
                    <a:pt x="17327581" y="1509649"/>
                    <a:pt x="17327581" y="1441069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84183" y="7135918"/>
            <a:ext cx="6903660" cy="1226008"/>
            <a:chOff x="0" y="0"/>
            <a:chExt cx="3100535" cy="550618"/>
          </a:xfrm>
        </p:grpSpPr>
        <p:sp>
          <p:nvSpPr>
            <p:cNvPr name="Freeform 11" id="11"/>
            <p:cNvSpPr/>
            <p:nvPr/>
          </p:nvSpPr>
          <p:spPr>
            <a:xfrm>
              <a:off x="92710" y="106680"/>
              <a:ext cx="2996396" cy="431238"/>
            </a:xfrm>
            <a:custGeom>
              <a:avLst/>
              <a:gdLst/>
              <a:ahLst/>
              <a:cxnLst/>
              <a:rect r="r" b="b" t="t" l="l"/>
              <a:pathLst>
                <a:path h="431238" w="2996396">
                  <a:moveTo>
                    <a:pt x="2969725" y="242008"/>
                  </a:moveTo>
                  <a:cubicBezTo>
                    <a:pt x="2969725" y="329638"/>
                    <a:pt x="2893525" y="400758"/>
                    <a:pt x="281224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13225" y="431238"/>
                  </a:cubicBezTo>
                  <a:lnTo>
                    <a:pt x="2850345" y="431238"/>
                  </a:lnTo>
                  <a:cubicBezTo>
                    <a:pt x="2930355" y="431238"/>
                    <a:pt x="2996395" y="365198"/>
                    <a:pt x="2996395" y="285188"/>
                  </a:cubicBezTo>
                  <a:lnTo>
                    <a:pt x="2996395" y="95250"/>
                  </a:lnTo>
                  <a:cubicBezTo>
                    <a:pt x="2996395" y="58420"/>
                    <a:pt x="2982425" y="25400"/>
                    <a:pt x="2960835" y="0"/>
                  </a:cubicBezTo>
                  <a:cubicBezTo>
                    <a:pt x="2967185" y="16510"/>
                    <a:pt x="2969725" y="34290"/>
                    <a:pt x="2969725" y="52070"/>
                  </a:cubicBezTo>
                  <a:lnTo>
                    <a:pt x="2969725" y="242008"/>
                  </a:lnTo>
                  <a:lnTo>
                    <a:pt x="296972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12700" y="12700"/>
              <a:ext cx="3035765" cy="482038"/>
            </a:xfrm>
            <a:custGeom>
              <a:avLst/>
              <a:gdLst/>
              <a:ahLst/>
              <a:cxnLst/>
              <a:rect r="r" b="b" t="t" l="l"/>
              <a:pathLst>
                <a:path h="482038" w="3035765">
                  <a:moveTo>
                    <a:pt x="146050" y="482038"/>
                  </a:moveTo>
                  <a:lnTo>
                    <a:pt x="2889715" y="482038"/>
                  </a:lnTo>
                  <a:cubicBezTo>
                    <a:pt x="2969726" y="482038"/>
                    <a:pt x="3035765" y="415998"/>
                    <a:pt x="3035765" y="335988"/>
                  </a:cubicBezTo>
                  <a:lnTo>
                    <a:pt x="3035765" y="146050"/>
                  </a:lnTo>
                  <a:cubicBezTo>
                    <a:pt x="3035765" y="66040"/>
                    <a:pt x="2969726" y="0"/>
                    <a:pt x="288971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3100536" cy="550618"/>
            </a:xfrm>
            <a:custGeom>
              <a:avLst/>
              <a:gdLst/>
              <a:ahLst/>
              <a:cxnLst/>
              <a:rect r="r" b="b" t="t" l="l"/>
              <a:pathLst>
                <a:path h="550618" w="3100536">
                  <a:moveTo>
                    <a:pt x="3037036" y="74930"/>
                  </a:moveTo>
                  <a:cubicBezTo>
                    <a:pt x="3009096" y="30480"/>
                    <a:pt x="2959565" y="0"/>
                    <a:pt x="290241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208623" y="550618"/>
                  </a:cubicBezTo>
                  <a:lnTo>
                    <a:pt x="2941786" y="550618"/>
                  </a:lnTo>
                  <a:cubicBezTo>
                    <a:pt x="3029415" y="550618"/>
                    <a:pt x="3100536" y="479498"/>
                    <a:pt x="3100536" y="391868"/>
                  </a:cubicBezTo>
                  <a:lnTo>
                    <a:pt x="3100536" y="201930"/>
                  </a:lnTo>
                  <a:cubicBezTo>
                    <a:pt x="3100535" y="149860"/>
                    <a:pt x="3075135" y="104140"/>
                    <a:pt x="303703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902415" y="12700"/>
                  </a:lnTo>
                  <a:cubicBezTo>
                    <a:pt x="2982426" y="12700"/>
                    <a:pt x="3048465" y="78740"/>
                    <a:pt x="3048465" y="158750"/>
                  </a:cubicBezTo>
                  <a:lnTo>
                    <a:pt x="3048465" y="348688"/>
                  </a:lnTo>
                  <a:cubicBezTo>
                    <a:pt x="3048465" y="428698"/>
                    <a:pt x="2982426" y="494738"/>
                    <a:pt x="290241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3089105" y="391868"/>
                  </a:moveTo>
                  <a:cubicBezTo>
                    <a:pt x="3089105" y="471878"/>
                    <a:pt x="3021795" y="537918"/>
                    <a:pt x="2941786" y="537918"/>
                  </a:cubicBezTo>
                  <a:lnTo>
                    <a:pt x="208623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2903686" y="507438"/>
                  </a:lnTo>
                  <a:cubicBezTo>
                    <a:pt x="2991315" y="507438"/>
                    <a:pt x="3062436" y="436318"/>
                    <a:pt x="3062436" y="348688"/>
                  </a:cubicBezTo>
                  <a:lnTo>
                    <a:pt x="3062436" y="158750"/>
                  </a:lnTo>
                  <a:cubicBezTo>
                    <a:pt x="3062436" y="140970"/>
                    <a:pt x="3058626" y="123190"/>
                    <a:pt x="3053546" y="106680"/>
                  </a:cubicBezTo>
                  <a:cubicBezTo>
                    <a:pt x="3075136" y="132080"/>
                    <a:pt x="3089106" y="165100"/>
                    <a:pt x="3089106" y="201930"/>
                  </a:cubicBezTo>
                  <a:lnTo>
                    <a:pt x="3089106" y="391868"/>
                  </a:lnTo>
                  <a:cubicBezTo>
                    <a:pt x="3089105" y="391868"/>
                    <a:pt x="3089105" y="391868"/>
                    <a:pt x="308910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03843" y="1291412"/>
            <a:ext cx="405873" cy="40587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76494" y="1291412"/>
            <a:ext cx="405873" cy="40587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9144" y="1291412"/>
            <a:ext cx="405873" cy="40587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2858" y="6540700"/>
            <a:ext cx="1458218" cy="119043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527108" y="7069777"/>
            <a:ext cx="2260520" cy="110482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4845" y="3522044"/>
            <a:ext cx="3361196" cy="13738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1167" y="2757440"/>
            <a:ext cx="3096784" cy="105290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66662" y="6875483"/>
            <a:ext cx="1040118" cy="1150891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225193" y="2743239"/>
            <a:ext cx="9621639" cy="160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13999">
                <a:solidFill>
                  <a:srgbClr val="191919"/>
                </a:solidFill>
                <a:latin typeface="Bernoru"/>
              </a:rPr>
              <a:t>VISUAL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06780" y="4528268"/>
            <a:ext cx="10576273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9600">
                <a:solidFill>
                  <a:srgbClr val="191919"/>
                </a:solidFill>
                <a:latin typeface="Bernoru"/>
              </a:rPr>
              <a:t>CRYPTOGRAPHY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9765" y="1392755"/>
            <a:ext cx="5536136" cy="28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Bernoru"/>
              </a:rPr>
              <a:t>KEYNOTE 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19172" y="7431876"/>
            <a:ext cx="623368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Gaegu Bold"/>
              </a:rPr>
              <a:t>Presented by Team 404 Found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01953" y="7556429"/>
            <a:ext cx="1669132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El-Gamal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38366" y="3560144"/>
            <a:ext cx="2127174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3D Encryption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8025381"/>
            <a:ext cx="1698569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RSA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891460"/>
            <a:ext cx="1698569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AES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81095" y="5972497"/>
            <a:ext cx="10576273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9600">
                <a:solidFill>
                  <a:srgbClr val="191919"/>
                </a:solidFill>
                <a:latin typeface="Bernoru"/>
              </a:rPr>
              <a:t>ALGORITHM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22570" y="7880721"/>
            <a:ext cx="5260980" cy="43713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94838" y="-3723349"/>
            <a:ext cx="5589677" cy="55896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4474609" y="-2302729"/>
            <a:ext cx="3965922" cy="466080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98106" y="2793954"/>
            <a:ext cx="9483528" cy="5875488"/>
            <a:chOff x="0" y="0"/>
            <a:chExt cx="14250971" cy="8829140"/>
          </a:xfrm>
        </p:grpSpPr>
        <p:sp>
          <p:nvSpPr>
            <p:cNvPr name="Freeform 6" id="6"/>
            <p:cNvSpPr/>
            <p:nvPr/>
          </p:nvSpPr>
          <p:spPr>
            <a:xfrm>
              <a:off x="31750" y="31750"/>
              <a:ext cx="14187470" cy="8765640"/>
            </a:xfrm>
            <a:custGeom>
              <a:avLst/>
              <a:gdLst/>
              <a:ahLst/>
              <a:cxnLst/>
              <a:rect r="r" b="b" t="t" l="l"/>
              <a:pathLst>
                <a:path h="8765640" w="14187470">
                  <a:moveTo>
                    <a:pt x="14094761" y="8765640"/>
                  </a:moveTo>
                  <a:lnTo>
                    <a:pt x="92710" y="8765640"/>
                  </a:lnTo>
                  <a:cubicBezTo>
                    <a:pt x="41910" y="8765640"/>
                    <a:pt x="0" y="8723730"/>
                    <a:pt x="0" y="86729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8671661"/>
                  </a:lnTo>
                  <a:cubicBezTo>
                    <a:pt x="14187470" y="8723730"/>
                    <a:pt x="14145561" y="8765640"/>
                    <a:pt x="14094761" y="87656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14250970" cy="8829140"/>
            </a:xfrm>
            <a:custGeom>
              <a:avLst/>
              <a:gdLst/>
              <a:ahLst/>
              <a:cxnLst/>
              <a:rect r="r" b="b" t="t" l="l"/>
              <a:pathLst>
                <a:path h="8829140" w="14250970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8704680"/>
                  </a:lnTo>
                  <a:cubicBezTo>
                    <a:pt x="14191281" y="8740240"/>
                    <a:pt x="14162070" y="8769451"/>
                    <a:pt x="14126511" y="8769451"/>
                  </a:cubicBezTo>
                  <a:lnTo>
                    <a:pt x="124460" y="8769451"/>
                  </a:lnTo>
                  <a:cubicBezTo>
                    <a:pt x="88900" y="8769451"/>
                    <a:pt x="59690" y="8740240"/>
                    <a:pt x="59690" y="87046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04680"/>
                  </a:lnTo>
                  <a:cubicBezTo>
                    <a:pt x="0" y="8773261"/>
                    <a:pt x="55880" y="8829140"/>
                    <a:pt x="124460" y="8829140"/>
                  </a:cubicBezTo>
                  <a:lnTo>
                    <a:pt x="14126511" y="8829140"/>
                  </a:lnTo>
                  <a:cubicBezTo>
                    <a:pt x="14195092" y="8829140"/>
                    <a:pt x="14250970" y="8773261"/>
                    <a:pt x="14250970" y="8704680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98106" y="2010635"/>
            <a:ext cx="9483528" cy="1041805"/>
            <a:chOff x="0" y="0"/>
            <a:chExt cx="14250971" cy="1565529"/>
          </a:xfrm>
        </p:grpSpPr>
        <p:sp>
          <p:nvSpPr>
            <p:cNvPr name="Freeform 9" id="9"/>
            <p:cNvSpPr/>
            <p:nvPr/>
          </p:nvSpPr>
          <p:spPr>
            <a:xfrm>
              <a:off x="31750" y="31750"/>
              <a:ext cx="14187470" cy="1502029"/>
            </a:xfrm>
            <a:custGeom>
              <a:avLst/>
              <a:gdLst/>
              <a:ahLst/>
              <a:cxnLst/>
              <a:rect r="r" b="b" t="t" l="l"/>
              <a:pathLst>
                <a:path h="1502029" w="14187470">
                  <a:moveTo>
                    <a:pt x="14094761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093492" y="0"/>
                  </a:lnTo>
                  <a:cubicBezTo>
                    <a:pt x="14144292" y="0"/>
                    <a:pt x="14186201" y="41910"/>
                    <a:pt x="14186201" y="92710"/>
                  </a:cubicBezTo>
                  <a:lnTo>
                    <a:pt x="14186201" y="1408049"/>
                  </a:lnTo>
                  <a:cubicBezTo>
                    <a:pt x="14187470" y="1460119"/>
                    <a:pt x="14145561" y="1502029"/>
                    <a:pt x="14094761" y="1502029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14250970" cy="1565529"/>
            </a:xfrm>
            <a:custGeom>
              <a:avLst/>
              <a:gdLst/>
              <a:ahLst/>
              <a:cxnLst/>
              <a:rect r="r" b="b" t="t" l="l"/>
              <a:pathLst>
                <a:path h="1565529" w="14250970">
                  <a:moveTo>
                    <a:pt x="14126511" y="59690"/>
                  </a:moveTo>
                  <a:cubicBezTo>
                    <a:pt x="14162070" y="59690"/>
                    <a:pt x="14191281" y="88900"/>
                    <a:pt x="14191281" y="124460"/>
                  </a:cubicBezTo>
                  <a:lnTo>
                    <a:pt x="14191281" y="1441069"/>
                  </a:lnTo>
                  <a:cubicBezTo>
                    <a:pt x="14191281" y="1476629"/>
                    <a:pt x="14162070" y="1505839"/>
                    <a:pt x="14126511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26511" y="59690"/>
                  </a:lnTo>
                  <a:moveTo>
                    <a:pt x="14126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4126511" y="1565529"/>
                  </a:lnTo>
                  <a:cubicBezTo>
                    <a:pt x="14195092" y="1565529"/>
                    <a:pt x="14250970" y="1509649"/>
                    <a:pt x="14250970" y="1441069"/>
                  </a:cubicBezTo>
                  <a:lnTo>
                    <a:pt x="14250970" y="124460"/>
                  </a:lnTo>
                  <a:cubicBezTo>
                    <a:pt x="14250970" y="55880"/>
                    <a:pt x="14195092" y="0"/>
                    <a:pt x="1412651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57151" y="2331834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9802" y="2331834"/>
            <a:ext cx="405873" cy="4058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02453" y="2331834"/>
            <a:ext cx="405873" cy="4058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244288" y="4237042"/>
            <a:ext cx="7991165" cy="338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191919"/>
                </a:solidFill>
                <a:latin typeface="Bernoru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63024" y="2417559"/>
            <a:ext cx="8388117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Bernoru"/>
              </a:rPr>
              <a:t>VISUAL CRYPTOGRAPHY ALGORITHM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98429" y="3871811"/>
            <a:ext cx="7913189" cy="339278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530447" y="4544570"/>
            <a:ext cx="475755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91919"/>
                </a:solidFill>
                <a:latin typeface="Gaegu Bold"/>
              </a:rPr>
              <a:t>Protect what matters,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91919"/>
                </a:solidFill>
                <a:latin typeface="Gaegu Bold"/>
              </a:rPr>
              <a:t>secure your future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323013">
            <a:off x="13103259" y="-1578177"/>
            <a:ext cx="6797678" cy="5648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-2509380" y="6312175"/>
            <a:ext cx="6745050" cy="499133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55034" y="1708069"/>
            <a:ext cx="8664235" cy="7539280"/>
            <a:chOff x="0" y="0"/>
            <a:chExt cx="12029114" cy="10467266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r="r" b="b" t="t" l="l"/>
              <a:pathLst>
                <a:path h="10403767" w="11965614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r="r" b="b" t="t" l="l"/>
              <a:pathLst>
                <a:path h="10467267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5034" y="924750"/>
            <a:ext cx="8664235" cy="1041805"/>
            <a:chOff x="0" y="0"/>
            <a:chExt cx="13019813" cy="1565529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2956313" cy="1502029"/>
            </a:xfrm>
            <a:custGeom>
              <a:avLst/>
              <a:gdLst/>
              <a:ahLst/>
              <a:cxnLst/>
              <a:rect r="r" b="b" t="t" l="l"/>
              <a:pathLst>
                <a:path h="1502029" w="12956313">
                  <a:moveTo>
                    <a:pt x="12863602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862333" y="0"/>
                  </a:lnTo>
                  <a:cubicBezTo>
                    <a:pt x="12913133" y="0"/>
                    <a:pt x="12955043" y="41910"/>
                    <a:pt x="12955043" y="92710"/>
                  </a:cubicBezTo>
                  <a:lnTo>
                    <a:pt x="12955043" y="1408049"/>
                  </a:lnTo>
                  <a:cubicBezTo>
                    <a:pt x="12956313" y="1460119"/>
                    <a:pt x="12914402" y="1502029"/>
                    <a:pt x="12863602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3019813" cy="1565529"/>
            </a:xfrm>
            <a:custGeom>
              <a:avLst/>
              <a:gdLst/>
              <a:ahLst/>
              <a:cxnLst/>
              <a:rect r="r" b="b" t="t" l="l"/>
              <a:pathLst>
                <a:path h="1565529" w="13019813">
                  <a:moveTo>
                    <a:pt x="12895352" y="59690"/>
                  </a:moveTo>
                  <a:cubicBezTo>
                    <a:pt x="12930913" y="59690"/>
                    <a:pt x="12960123" y="88900"/>
                    <a:pt x="12960123" y="124460"/>
                  </a:cubicBezTo>
                  <a:lnTo>
                    <a:pt x="12960123" y="1441069"/>
                  </a:lnTo>
                  <a:cubicBezTo>
                    <a:pt x="12960123" y="1476629"/>
                    <a:pt x="12930913" y="1505839"/>
                    <a:pt x="12895352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895352" y="59690"/>
                  </a:lnTo>
                  <a:moveTo>
                    <a:pt x="128953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2895352" y="1565529"/>
                  </a:lnTo>
                  <a:cubicBezTo>
                    <a:pt x="12963933" y="1565529"/>
                    <a:pt x="13019813" y="1509649"/>
                    <a:pt x="13019813" y="1441069"/>
                  </a:cubicBezTo>
                  <a:lnTo>
                    <a:pt x="13019813" y="124460"/>
                  </a:lnTo>
                  <a:cubicBezTo>
                    <a:pt x="13019813" y="55880"/>
                    <a:pt x="12963933" y="0"/>
                    <a:pt x="128953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1637341" y="2501848"/>
            <a:ext cx="5090875" cy="720606"/>
            <a:chOff x="0" y="0"/>
            <a:chExt cx="7650097" cy="1082860"/>
          </a:xfrm>
        </p:grpSpPr>
        <p:sp>
          <p:nvSpPr>
            <p:cNvPr name="Freeform 14" id="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r="r" b="b" t="t" l="l"/>
              <a:pathLst>
                <a:path h="1019360" w="7586597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r="r" b="b" t="t" l="l"/>
              <a:pathLst>
                <a:path h="1082860" w="7650097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637341" y="3158150"/>
            <a:ext cx="5090875" cy="6100150"/>
            <a:chOff x="0" y="0"/>
            <a:chExt cx="3632200" cy="4352290"/>
          </a:xfrm>
        </p:grpSpPr>
        <p:sp>
          <p:nvSpPr>
            <p:cNvPr name="Freeform 17" id="17"/>
            <p:cNvSpPr/>
            <p:nvPr/>
          </p:nvSpPr>
          <p:spPr>
            <a:xfrm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12"/>
              <a:stretch>
                <a:fillRect l="-45729" r="-78829" t="-2491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3729" t="0" r="0" b="0"/>
          <a:stretch>
            <a:fillRect/>
          </a:stretch>
        </p:blipFill>
        <p:spPr>
          <a:xfrm flipH="false" flipV="false" rot="0">
            <a:off x="8458970" y="3434352"/>
            <a:ext cx="3484145" cy="80833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9294" y="7620199"/>
            <a:ext cx="2236095" cy="1825467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494190" y="2285998"/>
            <a:ext cx="6298353" cy="63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54261" y="3184354"/>
            <a:ext cx="6552429" cy="569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It is an Advanced 3-Dimensional Steganographic Encryption tool. It utilizes the properties of three-dimensional geometric shapes, such as area or volume, to encode secret messages within seemingly ordinary digital media. 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This method of encryption provides added security by disguising the existence of the secret message, making it difficult for unauthorized parties to detect its presence.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6858">
            <a:off x="16196364" y="7402817"/>
            <a:ext cx="4418353" cy="5192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787">
            <a:off x="-1188635" y="-2418846"/>
            <a:ext cx="4943827" cy="41078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269466" y="3103027"/>
            <a:ext cx="5194552" cy="4820244"/>
            <a:chOff x="0" y="0"/>
            <a:chExt cx="8106994" cy="7522822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8043494" cy="7459322"/>
            </a:xfrm>
            <a:custGeom>
              <a:avLst/>
              <a:gdLst/>
              <a:ahLst/>
              <a:cxnLst/>
              <a:rect r="r" b="b" t="t" l="l"/>
              <a:pathLst>
                <a:path h="7459322" w="8043494">
                  <a:moveTo>
                    <a:pt x="7950784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949514" y="0"/>
                  </a:lnTo>
                  <a:cubicBezTo>
                    <a:pt x="8000314" y="0"/>
                    <a:pt x="8042224" y="41910"/>
                    <a:pt x="8042224" y="92710"/>
                  </a:cubicBezTo>
                  <a:lnTo>
                    <a:pt x="8042224" y="7365343"/>
                  </a:lnTo>
                  <a:cubicBezTo>
                    <a:pt x="8043494" y="7417412"/>
                    <a:pt x="8001584" y="7459322"/>
                    <a:pt x="7950784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8106994" cy="7522822"/>
            </a:xfrm>
            <a:custGeom>
              <a:avLst/>
              <a:gdLst/>
              <a:ahLst/>
              <a:cxnLst/>
              <a:rect r="r" b="b" t="t" l="l"/>
              <a:pathLst>
                <a:path h="7522822" w="8106994">
                  <a:moveTo>
                    <a:pt x="7982534" y="59690"/>
                  </a:moveTo>
                  <a:cubicBezTo>
                    <a:pt x="8018094" y="59690"/>
                    <a:pt x="8047303" y="88900"/>
                    <a:pt x="8047303" y="124460"/>
                  </a:cubicBezTo>
                  <a:lnTo>
                    <a:pt x="8047303" y="7398362"/>
                  </a:lnTo>
                  <a:cubicBezTo>
                    <a:pt x="8047303" y="7433922"/>
                    <a:pt x="8018094" y="7463133"/>
                    <a:pt x="7982534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982534" y="59690"/>
                  </a:lnTo>
                  <a:moveTo>
                    <a:pt x="79825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982534" y="7522822"/>
                  </a:lnTo>
                  <a:cubicBezTo>
                    <a:pt x="8051114" y="7522822"/>
                    <a:pt x="8106994" y="7466943"/>
                    <a:pt x="8106994" y="7398362"/>
                  </a:cubicBezTo>
                  <a:lnTo>
                    <a:pt x="8106994" y="124460"/>
                  </a:lnTo>
                  <a:cubicBezTo>
                    <a:pt x="8106994" y="55880"/>
                    <a:pt x="8051114" y="0"/>
                    <a:pt x="798253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50362" y="3103027"/>
            <a:ext cx="4989834" cy="4820244"/>
            <a:chOff x="0" y="0"/>
            <a:chExt cx="7787497" cy="7522822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7723997" cy="7459322"/>
            </a:xfrm>
            <a:custGeom>
              <a:avLst/>
              <a:gdLst/>
              <a:ahLst/>
              <a:cxnLst/>
              <a:rect r="r" b="b" t="t" l="l"/>
              <a:pathLst>
                <a:path h="7459322" w="7723997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7787497" cy="7522822"/>
            </a:xfrm>
            <a:custGeom>
              <a:avLst/>
              <a:gdLst/>
              <a:ahLst/>
              <a:cxnLst/>
              <a:rect r="r" b="b" t="t" l="l"/>
              <a:pathLst>
                <a:path h="7522822" w="7787497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03027"/>
            <a:ext cx="4989834" cy="4820244"/>
            <a:chOff x="0" y="0"/>
            <a:chExt cx="7787497" cy="7522822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7723997" cy="7459322"/>
            </a:xfrm>
            <a:custGeom>
              <a:avLst/>
              <a:gdLst/>
              <a:ahLst/>
              <a:cxnLst/>
              <a:rect r="r" b="b" t="t" l="l"/>
              <a:pathLst>
                <a:path h="7459322" w="7723997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7787497" cy="7522822"/>
            </a:xfrm>
            <a:custGeom>
              <a:avLst/>
              <a:gdLst/>
              <a:ahLst/>
              <a:cxnLst/>
              <a:rect r="r" b="b" t="t" l="l"/>
              <a:pathLst>
                <a:path h="7522822" w="7787497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58655" y="2611379"/>
            <a:ext cx="3173249" cy="1075716"/>
            <a:chOff x="0" y="0"/>
            <a:chExt cx="1624265" cy="550618"/>
          </a:xfrm>
        </p:grpSpPr>
        <p:sp>
          <p:nvSpPr>
            <p:cNvPr name="Freeform 14" id="14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88057" y="8344354"/>
            <a:ext cx="3514445" cy="1075716"/>
            <a:chOff x="0" y="0"/>
            <a:chExt cx="1798911" cy="550618"/>
          </a:xfrm>
        </p:grpSpPr>
        <p:sp>
          <p:nvSpPr>
            <p:cNvPr name="Freeform 18" id="18"/>
            <p:cNvSpPr/>
            <p:nvPr/>
          </p:nvSpPr>
          <p:spPr>
            <a:xfrm>
              <a:off x="92710" y="106680"/>
              <a:ext cx="1694770" cy="431238"/>
            </a:xfrm>
            <a:custGeom>
              <a:avLst/>
              <a:gdLst/>
              <a:ahLst/>
              <a:cxnLst/>
              <a:rect r="r" b="b" t="t" l="l"/>
              <a:pathLst>
                <a:path h="431238" w="1694770">
                  <a:moveTo>
                    <a:pt x="1668101" y="242008"/>
                  </a:moveTo>
                  <a:cubicBezTo>
                    <a:pt x="1668101" y="329638"/>
                    <a:pt x="1591901" y="400758"/>
                    <a:pt x="1510620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4929" y="431238"/>
                  </a:cubicBezTo>
                  <a:lnTo>
                    <a:pt x="1548720" y="431238"/>
                  </a:lnTo>
                  <a:cubicBezTo>
                    <a:pt x="1628730" y="431238"/>
                    <a:pt x="1694770" y="365198"/>
                    <a:pt x="1694770" y="285188"/>
                  </a:cubicBezTo>
                  <a:lnTo>
                    <a:pt x="1694770" y="95250"/>
                  </a:lnTo>
                  <a:cubicBezTo>
                    <a:pt x="1694770" y="58420"/>
                    <a:pt x="1680801" y="25400"/>
                    <a:pt x="1659210" y="0"/>
                  </a:cubicBezTo>
                  <a:cubicBezTo>
                    <a:pt x="1665560" y="16510"/>
                    <a:pt x="1668101" y="34290"/>
                    <a:pt x="1668101" y="52070"/>
                  </a:cubicBezTo>
                  <a:lnTo>
                    <a:pt x="1668101" y="242008"/>
                  </a:lnTo>
                  <a:lnTo>
                    <a:pt x="166810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2700" y="12700"/>
              <a:ext cx="1734141" cy="482038"/>
            </a:xfrm>
            <a:custGeom>
              <a:avLst/>
              <a:gdLst/>
              <a:ahLst/>
              <a:cxnLst/>
              <a:rect r="r" b="b" t="t" l="l"/>
              <a:pathLst>
                <a:path h="482038" w="1734141">
                  <a:moveTo>
                    <a:pt x="146050" y="482038"/>
                  </a:moveTo>
                  <a:lnTo>
                    <a:pt x="1588091" y="482038"/>
                  </a:lnTo>
                  <a:cubicBezTo>
                    <a:pt x="1668101" y="482038"/>
                    <a:pt x="1734141" y="415998"/>
                    <a:pt x="1734141" y="335988"/>
                  </a:cubicBezTo>
                  <a:lnTo>
                    <a:pt x="1734141" y="146050"/>
                  </a:lnTo>
                  <a:cubicBezTo>
                    <a:pt x="1734141" y="66040"/>
                    <a:pt x="1668101" y="0"/>
                    <a:pt x="158809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1798911" cy="550618"/>
            </a:xfrm>
            <a:custGeom>
              <a:avLst/>
              <a:gdLst/>
              <a:ahLst/>
              <a:cxnLst/>
              <a:rect r="r" b="b" t="t" l="l"/>
              <a:pathLst>
                <a:path h="550618" w="1798911">
                  <a:moveTo>
                    <a:pt x="1735411" y="74930"/>
                  </a:moveTo>
                  <a:cubicBezTo>
                    <a:pt x="1707471" y="30480"/>
                    <a:pt x="1657941" y="0"/>
                    <a:pt x="160079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032" y="550618"/>
                  </a:cubicBezTo>
                  <a:lnTo>
                    <a:pt x="1640161" y="550618"/>
                  </a:lnTo>
                  <a:cubicBezTo>
                    <a:pt x="1727791" y="550618"/>
                    <a:pt x="1798911" y="479498"/>
                    <a:pt x="1798911" y="391868"/>
                  </a:cubicBezTo>
                  <a:lnTo>
                    <a:pt x="1798911" y="201930"/>
                  </a:lnTo>
                  <a:cubicBezTo>
                    <a:pt x="1798911" y="149860"/>
                    <a:pt x="1773511" y="104140"/>
                    <a:pt x="173541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00791" y="12700"/>
                  </a:lnTo>
                  <a:cubicBezTo>
                    <a:pt x="1680801" y="12700"/>
                    <a:pt x="1746841" y="78740"/>
                    <a:pt x="1746841" y="158750"/>
                  </a:cubicBezTo>
                  <a:lnTo>
                    <a:pt x="1746841" y="348688"/>
                  </a:lnTo>
                  <a:cubicBezTo>
                    <a:pt x="1746841" y="428698"/>
                    <a:pt x="1680801" y="494738"/>
                    <a:pt x="160079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787481" y="391868"/>
                  </a:moveTo>
                  <a:cubicBezTo>
                    <a:pt x="1787481" y="471878"/>
                    <a:pt x="1720171" y="537918"/>
                    <a:pt x="1640161" y="537918"/>
                  </a:cubicBezTo>
                  <a:lnTo>
                    <a:pt x="19903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02061" y="507438"/>
                  </a:lnTo>
                  <a:cubicBezTo>
                    <a:pt x="1689691" y="507438"/>
                    <a:pt x="1760811" y="436318"/>
                    <a:pt x="1760811" y="348688"/>
                  </a:cubicBezTo>
                  <a:lnTo>
                    <a:pt x="1760811" y="158750"/>
                  </a:lnTo>
                  <a:cubicBezTo>
                    <a:pt x="1760811" y="140970"/>
                    <a:pt x="1757001" y="123190"/>
                    <a:pt x="1751921" y="106680"/>
                  </a:cubicBezTo>
                  <a:cubicBezTo>
                    <a:pt x="1773511" y="132080"/>
                    <a:pt x="1787481" y="165100"/>
                    <a:pt x="1787481" y="201930"/>
                  </a:cubicBezTo>
                  <a:lnTo>
                    <a:pt x="1787481" y="391868"/>
                  </a:lnTo>
                  <a:cubicBezTo>
                    <a:pt x="1787481" y="391868"/>
                    <a:pt x="1787481" y="391868"/>
                    <a:pt x="178748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177758" y="2611379"/>
            <a:ext cx="3173249" cy="1075716"/>
            <a:chOff x="0" y="0"/>
            <a:chExt cx="1624265" cy="550618"/>
          </a:xfrm>
        </p:grpSpPr>
        <p:sp>
          <p:nvSpPr>
            <p:cNvPr name="Freeform 22" id="22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7B7AA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936992" y="2611379"/>
            <a:ext cx="3173249" cy="1075716"/>
            <a:chOff x="0" y="0"/>
            <a:chExt cx="1624265" cy="550618"/>
          </a:xfrm>
        </p:grpSpPr>
        <p:sp>
          <p:nvSpPr>
            <p:cNvPr name="Freeform 26" id="26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035323" y="1046204"/>
            <a:ext cx="8503340" cy="6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>
                <a:solidFill>
                  <a:srgbClr val="191919"/>
                </a:solidFill>
                <a:latin typeface="Bernoru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19559" y="2949725"/>
            <a:ext cx="245144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APPLICATION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82094" y="8682700"/>
            <a:ext cx="272637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BASIC INFO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38663" y="2949725"/>
            <a:ext cx="245144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FFFFFF"/>
                </a:solidFill>
                <a:latin typeface="Bernoru"/>
              </a:rPr>
              <a:t>TECHNIQUES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97897" y="2949725"/>
            <a:ext cx="245144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WHAT?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4184" y="3666814"/>
            <a:ext cx="4989834" cy="395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Arimo"/>
              </a:rPr>
              <a:t>HexaPrism</a:t>
            </a:r>
          </a:p>
          <a:p>
            <a:pPr>
              <a:lnSpc>
                <a:spcPts val="3510"/>
              </a:lnSpc>
            </a:pPr>
          </a:p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Arimo"/>
              </a:rPr>
              <a:t>OctaHedron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919"/>
                </a:solidFill>
                <a:latin typeface="Arimo"/>
              </a:rPr>
              <a:t> </a:t>
            </a:r>
          </a:p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Arimo"/>
              </a:rPr>
              <a:t>OctaPrism</a:t>
            </a:r>
          </a:p>
          <a:p>
            <a:pPr>
              <a:lnSpc>
                <a:spcPts val="3510"/>
              </a:lnSpc>
            </a:pPr>
          </a:p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Arimo"/>
              </a:rPr>
              <a:t>PentaPrism </a:t>
            </a:r>
          </a:p>
          <a:p>
            <a:pPr>
              <a:lnSpc>
                <a:spcPts val="3510"/>
              </a:lnSpc>
            </a:pPr>
          </a:p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919"/>
                </a:solidFill>
                <a:latin typeface="Arimo"/>
              </a:rPr>
              <a:t>PentaPyramid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63092" y="3506549"/>
            <a:ext cx="4550247" cy="39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use of 3-D encryption techniques allows for the secure transfer of confidential information while maintaining the privacy and confidentiality of the data being transmitted.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8956" y="3543379"/>
            <a:ext cx="4429323" cy="39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use of 3-D encryption techniques allows for the secure transfer of confidential information while maintaining the privacy and confidentiality of the data being transmitted. </a:t>
            </a:r>
          </a:p>
        </p:txBody>
      </p:sp>
      <p:sp>
        <p:nvSpPr>
          <p:cNvPr name="AutoShape 37" id="37"/>
          <p:cNvSpPr/>
          <p:nvPr/>
        </p:nvSpPr>
        <p:spPr>
          <a:xfrm rot="0">
            <a:off x="11413340" y="8839350"/>
            <a:ext cx="3351044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0">
            <a:off x="3299319" y="8839350"/>
            <a:ext cx="3351044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5400000">
            <a:off x="14522750" y="8631054"/>
            <a:ext cx="445167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5400000">
            <a:off x="3095786" y="8631054"/>
            <a:ext cx="445167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1474524">
            <a:off x="-2379959" y="-2492990"/>
            <a:ext cx="5062987" cy="59500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6352680" y="6880353"/>
            <a:ext cx="5560541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02458" y="1402823"/>
            <a:ext cx="6415515" cy="1237845"/>
            <a:chOff x="0" y="0"/>
            <a:chExt cx="3283857" cy="633606"/>
          </a:xfrm>
        </p:grpSpPr>
        <p:sp>
          <p:nvSpPr>
            <p:cNvPr name="Freeform 5" id="5"/>
            <p:cNvSpPr/>
            <p:nvPr/>
          </p:nvSpPr>
          <p:spPr>
            <a:xfrm>
              <a:off x="92710" y="106680"/>
              <a:ext cx="3179717" cy="514226"/>
            </a:xfrm>
            <a:custGeom>
              <a:avLst/>
              <a:gdLst/>
              <a:ahLst/>
              <a:cxnLst/>
              <a:rect r="r" b="b" t="t" l="l"/>
              <a:pathLst>
                <a:path h="514226" w="3179717">
                  <a:moveTo>
                    <a:pt x="3153047" y="324996"/>
                  </a:moveTo>
                  <a:cubicBezTo>
                    <a:pt x="3153047" y="412626"/>
                    <a:pt x="3076847" y="483746"/>
                    <a:pt x="2995567" y="483746"/>
                  </a:cubicBezTo>
                  <a:lnTo>
                    <a:pt x="66040" y="483746"/>
                  </a:lnTo>
                  <a:cubicBezTo>
                    <a:pt x="43180" y="483746"/>
                    <a:pt x="20320" y="478666"/>
                    <a:pt x="0" y="469776"/>
                  </a:cubicBezTo>
                  <a:cubicBezTo>
                    <a:pt x="26670" y="497716"/>
                    <a:pt x="63500" y="514226"/>
                    <a:pt x="114393" y="514226"/>
                  </a:cubicBezTo>
                  <a:lnTo>
                    <a:pt x="3033667" y="514226"/>
                  </a:lnTo>
                  <a:cubicBezTo>
                    <a:pt x="3113677" y="514226"/>
                    <a:pt x="3179717" y="448186"/>
                    <a:pt x="3179717" y="368176"/>
                  </a:cubicBezTo>
                  <a:lnTo>
                    <a:pt x="3179717" y="95250"/>
                  </a:lnTo>
                  <a:cubicBezTo>
                    <a:pt x="3179717" y="58420"/>
                    <a:pt x="3165747" y="25400"/>
                    <a:pt x="3144157" y="0"/>
                  </a:cubicBezTo>
                  <a:cubicBezTo>
                    <a:pt x="3150507" y="16510"/>
                    <a:pt x="3153048" y="34290"/>
                    <a:pt x="3153048" y="52070"/>
                  </a:cubicBezTo>
                  <a:lnTo>
                    <a:pt x="3153048" y="324996"/>
                  </a:lnTo>
                  <a:lnTo>
                    <a:pt x="3153047" y="32499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2700" y="12700"/>
              <a:ext cx="3219087" cy="565026"/>
            </a:xfrm>
            <a:custGeom>
              <a:avLst/>
              <a:gdLst/>
              <a:ahLst/>
              <a:cxnLst/>
              <a:rect r="r" b="b" t="t" l="l"/>
              <a:pathLst>
                <a:path h="565026" w="3219087">
                  <a:moveTo>
                    <a:pt x="146050" y="565026"/>
                  </a:moveTo>
                  <a:lnTo>
                    <a:pt x="3073037" y="565026"/>
                  </a:lnTo>
                  <a:cubicBezTo>
                    <a:pt x="3153047" y="565026"/>
                    <a:pt x="3219087" y="498986"/>
                    <a:pt x="3219087" y="418976"/>
                  </a:cubicBezTo>
                  <a:lnTo>
                    <a:pt x="3219087" y="146050"/>
                  </a:lnTo>
                  <a:cubicBezTo>
                    <a:pt x="3219087" y="66040"/>
                    <a:pt x="3153047" y="0"/>
                    <a:pt x="307303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8976"/>
                  </a:lnTo>
                  <a:cubicBezTo>
                    <a:pt x="0" y="500256"/>
                    <a:pt x="66040" y="565026"/>
                    <a:pt x="146050" y="565026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3283858" cy="633606"/>
            </a:xfrm>
            <a:custGeom>
              <a:avLst/>
              <a:gdLst/>
              <a:ahLst/>
              <a:cxnLst/>
              <a:rect r="r" b="b" t="t" l="l"/>
              <a:pathLst>
                <a:path h="633606" w="3283858">
                  <a:moveTo>
                    <a:pt x="3220358" y="74930"/>
                  </a:moveTo>
                  <a:cubicBezTo>
                    <a:pt x="3192418" y="30480"/>
                    <a:pt x="3142887" y="0"/>
                    <a:pt x="308573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1676"/>
                  </a:lnTo>
                  <a:cubicBezTo>
                    <a:pt x="0" y="483746"/>
                    <a:pt x="25400" y="529466"/>
                    <a:pt x="63500" y="558676"/>
                  </a:cubicBezTo>
                  <a:cubicBezTo>
                    <a:pt x="91440" y="603126"/>
                    <a:pt x="140970" y="633606"/>
                    <a:pt x="209973" y="633606"/>
                  </a:cubicBezTo>
                  <a:lnTo>
                    <a:pt x="3125108" y="633606"/>
                  </a:lnTo>
                  <a:cubicBezTo>
                    <a:pt x="3212738" y="633606"/>
                    <a:pt x="3283858" y="562486"/>
                    <a:pt x="3283858" y="474856"/>
                  </a:cubicBezTo>
                  <a:lnTo>
                    <a:pt x="3283858" y="201930"/>
                  </a:lnTo>
                  <a:cubicBezTo>
                    <a:pt x="3283857" y="149860"/>
                    <a:pt x="3258457" y="104140"/>
                    <a:pt x="3220358" y="74930"/>
                  </a:cubicBezTo>
                  <a:close/>
                  <a:moveTo>
                    <a:pt x="12700" y="43167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85737" y="12700"/>
                  </a:lnTo>
                  <a:cubicBezTo>
                    <a:pt x="3165747" y="12700"/>
                    <a:pt x="3231787" y="78740"/>
                    <a:pt x="3231787" y="158750"/>
                  </a:cubicBezTo>
                  <a:lnTo>
                    <a:pt x="3231787" y="431676"/>
                  </a:lnTo>
                  <a:cubicBezTo>
                    <a:pt x="3231787" y="511686"/>
                    <a:pt x="3165747" y="577726"/>
                    <a:pt x="3085737" y="577726"/>
                  </a:cubicBezTo>
                  <a:lnTo>
                    <a:pt x="158750" y="577726"/>
                  </a:lnTo>
                  <a:cubicBezTo>
                    <a:pt x="78740" y="577726"/>
                    <a:pt x="12700" y="512956"/>
                    <a:pt x="12700" y="431676"/>
                  </a:cubicBezTo>
                  <a:close/>
                  <a:moveTo>
                    <a:pt x="3272427" y="474856"/>
                  </a:moveTo>
                  <a:cubicBezTo>
                    <a:pt x="3272427" y="554866"/>
                    <a:pt x="3205118" y="620906"/>
                    <a:pt x="3125108" y="620906"/>
                  </a:cubicBezTo>
                  <a:lnTo>
                    <a:pt x="209973" y="620906"/>
                  </a:lnTo>
                  <a:cubicBezTo>
                    <a:pt x="157480" y="620906"/>
                    <a:pt x="120650" y="604396"/>
                    <a:pt x="93980" y="576456"/>
                  </a:cubicBezTo>
                  <a:cubicBezTo>
                    <a:pt x="114300" y="585346"/>
                    <a:pt x="135890" y="590426"/>
                    <a:pt x="160020" y="590426"/>
                  </a:cubicBezTo>
                  <a:lnTo>
                    <a:pt x="3087008" y="590426"/>
                  </a:lnTo>
                  <a:cubicBezTo>
                    <a:pt x="3174638" y="590426"/>
                    <a:pt x="3245758" y="519306"/>
                    <a:pt x="3245758" y="431676"/>
                  </a:cubicBezTo>
                  <a:lnTo>
                    <a:pt x="3245758" y="158750"/>
                  </a:lnTo>
                  <a:cubicBezTo>
                    <a:pt x="3245758" y="140970"/>
                    <a:pt x="3241947" y="123190"/>
                    <a:pt x="3236868" y="106680"/>
                  </a:cubicBezTo>
                  <a:cubicBezTo>
                    <a:pt x="3258458" y="132080"/>
                    <a:pt x="3272427" y="165100"/>
                    <a:pt x="3272427" y="201930"/>
                  </a:cubicBezTo>
                  <a:lnTo>
                    <a:pt x="3272427" y="474856"/>
                  </a:lnTo>
                  <a:cubicBezTo>
                    <a:pt x="3272427" y="474856"/>
                    <a:pt x="3272427" y="474856"/>
                    <a:pt x="3272427" y="47485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02458" y="5526885"/>
            <a:ext cx="6415515" cy="1237845"/>
            <a:chOff x="0" y="0"/>
            <a:chExt cx="3283857" cy="633606"/>
          </a:xfrm>
        </p:grpSpPr>
        <p:sp>
          <p:nvSpPr>
            <p:cNvPr name="Freeform 9" id="9"/>
            <p:cNvSpPr/>
            <p:nvPr/>
          </p:nvSpPr>
          <p:spPr>
            <a:xfrm>
              <a:off x="92710" y="106680"/>
              <a:ext cx="3179717" cy="514226"/>
            </a:xfrm>
            <a:custGeom>
              <a:avLst/>
              <a:gdLst/>
              <a:ahLst/>
              <a:cxnLst/>
              <a:rect r="r" b="b" t="t" l="l"/>
              <a:pathLst>
                <a:path h="514226" w="3179717">
                  <a:moveTo>
                    <a:pt x="3153047" y="324996"/>
                  </a:moveTo>
                  <a:cubicBezTo>
                    <a:pt x="3153047" y="412626"/>
                    <a:pt x="3076847" y="483746"/>
                    <a:pt x="2995567" y="483746"/>
                  </a:cubicBezTo>
                  <a:lnTo>
                    <a:pt x="66040" y="483746"/>
                  </a:lnTo>
                  <a:cubicBezTo>
                    <a:pt x="43180" y="483746"/>
                    <a:pt x="20320" y="478666"/>
                    <a:pt x="0" y="469776"/>
                  </a:cubicBezTo>
                  <a:cubicBezTo>
                    <a:pt x="26670" y="497716"/>
                    <a:pt x="63500" y="514226"/>
                    <a:pt x="114393" y="514226"/>
                  </a:cubicBezTo>
                  <a:lnTo>
                    <a:pt x="3033667" y="514226"/>
                  </a:lnTo>
                  <a:cubicBezTo>
                    <a:pt x="3113677" y="514226"/>
                    <a:pt x="3179717" y="448186"/>
                    <a:pt x="3179717" y="368176"/>
                  </a:cubicBezTo>
                  <a:lnTo>
                    <a:pt x="3179717" y="95250"/>
                  </a:lnTo>
                  <a:cubicBezTo>
                    <a:pt x="3179717" y="58420"/>
                    <a:pt x="3165747" y="25400"/>
                    <a:pt x="3144157" y="0"/>
                  </a:cubicBezTo>
                  <a:cubicBezTo>
                    <a:pt x="3150507" y="16510"/>
                    <a:pt x="3153048" y="34290"/>
                    <a:pt x="3153048" y="52070"/>
                  </a:cubicBezTo>
                  <a:lnTo>
                    <a:pt x="3153048" y="324996"/>
                  </a:lnTo>
                  <a:lnTo>
                    <a:pt x="3153047" y="32499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2700" y="12700"/>
              <a:ext cx="3219087" cy="565026"/>
            </a:xfrm>
            <a:custGeom>
              <a:avLst/>
              <a:gdLst/>
              <a:ahLst/>
              <a:cxnLst/>
              <a:rect r="r" b="b" t="t" l="l"/>
              <a:pathLst>
                <a:path h="565026" w="3219087">
                  <a:moveTo>
                    <a:pt x="146050" y="565026"/>
                  </a:moveTo>
                  <a:lnTo>
                    <a:pt x="3073037" y="565026"/>
                  </a:lnTo>
                  <a:cubicBezTo>
                    <a:pt x="3153047" y="565026"/>
                    <a:pt x="3219087" y="498986"/>
                    <a:pt x="3219087" y="418976"/>
                  </a:cubicBezTo>
                  <a:lnTo>
                    <a:pt x="3219087" y="146050"/>
                  </a:lnTo>
                  <a:cubicBezTo>
                    <a:pt x="3219087" y="66040"/>
                    <a:pt x="3153047" y="0"/>
                    <a:pt x="307303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8976"/>
                  </a:lnTo>
                  <a:cubicBezTo>
                    <a:pt x="0" y="500256"/>
                    <a:pt x="66040" y="565026"/>
                    <a:pt x="146050" y="565026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3283858" cy="633606"/>
            </a:xfrm>
            <a:custGeom>
              <a:avLst/>
              <a:gdLst/>
              <a:ahLst/>
              <a:cxnLst/>
              <a:rect r="r" b="b" t="t" l="l"/>
              <a:pathLst>
                <a:path h="633606" w="3283858">
                  <a:moveTo>
                    <a:pt x="3220358" y="74930"/>
                  </a:moveTo>
                  <a:cubicBezTo>
                    <a:pt x="3192418" y="30480"/>
                    <a:pt x="3142887" y="0"/>
                    <a:pt x="308573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1676"/>
                  </a:lnTo>
                  <a:cubicBezTo>
                    <a:pt x="0" y="483746"/>
                    <a:pt x="25400" y="529466"/>
                    <a:pt x="63500" y="558676"/>
                  </a:cubicBezTo>
                  <a:cubicBezTo>
                    <a:pt x="91440" y="603126"/>
                    <a:pt x="140970" y="633606"/>
                    <a:pt x="209973" y="633606"/>
                  </a:cubicBezTo>
                  <a:lnTo>
                    <a:pt x="3125108" y="633606"/>
                  </a:lnTo>
                  <a:cubicBezTo>
                    <a:pt x="3212738" y="633606"/>
                    <a:pt x="3283858" y="562486"/>
                    <a:pt x="3283858" y="474856"/>
                  </a:cubicBezTo>
                  <a:lnTo>
                    <a:pt x="3283858" y="201930"/>
                  </a:lnTo>
                  <a:cubicBezTo>
                    <a:pt x="3283857" y="149860"/>
                    <a:pt x="3258457" y="104140"/>
                    <a:pt x="3220358" y="74930"/>
                  </a:cubicBezTo>
                  <a:close/>
                  <a:moveTo>
                    <a:pt x="12700" y="43167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85737" y="12700"/>
                  </a:lnTo>
                  <a:cubicBezTo>
                    <a:pt x="3165747" y="12700"/>
                    <a:pt x="3231787" y="78740"/>
                    <a:pt x="3231787" y="158750"/>
                  </a:cubicBezTo>
                  <a:lnTo>
                    <a:pt x="3231787" y="431676"/>
                  </a:lnTo>
                  <a:cubicBezTo>
                    <a:pt x="3231787" y="511686"/>
                    <a:pt x="3165747" y="577726"/>
                    <a:pt x="3085737" y="577726"/>
                  </a:cubicBezTo>
                  <a:lnTo>
                    <a:pt x="158750" y="577726"/>
                  </a:lnTo>
                  <a:cubicBezTo>
                    <a:pt x="78740" y="577726"/>
                    <a:pt x="12700" y="512956"/>
                    <a:pt x="12700" y="431676"/>
                  </a:cubicBezTo>
                  <a:close/>
                  <a:moveTo>
                    <a:pt x="3272427" y="474856"/>
                  </a:moveTo>
                  <a:cubicBezTo>
                    <a:pt x="3272427" y="554866"/>
                    <a:pt x="3205118" y="620906"/>
                    <a:pt x="3125108" y="620906"/>
                  </a:cubicBezTo>
                  <a:lnTo>
                    <a:pt x="209973" y="620906"/>
                  </a:lnTo>
                  <a:cubicBezTo>
                    <a:pt x="157480" y="620906"/>
                    <a:pt x="120650" y="604396"/>
                    <a:pt x="93980" y="576456"/>
                  </a:cubicBezTo>
                  <a:cubicBezTo>
                    <a:pt x="114300" y="585346"/>
                    <a:pt x="135890" y="590426"/>
                    <a:pt x="160020" y="590426"/>
                  </a:cubicBezTo>
                  <a:lnTo>
                    <a:pt x="3087008" y="590426"/>
                  </a:lnTo>
                  <a:cubicBezTo>
                    <a:pt x="3174638" y="590426"/>
                    <a:pt x="3245758" y="519306"/>
                    <a:pt x="3245758" y="431676"/>
                  </a:cubicBezTo>
                  <a:lnTo>
                    <a:pt x="3245758" y="158750"/>
                  </a:lnTo>
                  <a:cubicBezTo>
                    <a:pt x="3245758" y="140970"/>
                    <a:pt x="3241947" y="123190"/>
                    <a:pt x="3236868" y="106680"/>
                  </a:cubicBezTo>
                  <a:cubicBezTo>
                    <a:pt x="3258458" y="132080"/>
                    <a:pt x="3272427" y="165100"/>
                    <a:pt x="3272427" y="201930"/>
                  </a:cubicBezTo>
                  <a:lnTo>
                    <a:pt x="3272427" y="474856"/>
                  </a:lnTo>
                  <a:cubicBezTo>
                    <a:pt x="3272427" y="474856"/>
                    <a:pt x="3272427" y="474856"/>
                    <a:pt x="3272427" y="47485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91756" y="4428652"/>
            <a:ext cx="6415515" cy="1237845"/>
            <a:chOff x="0" y="0"/>
            <a:chExt cx="3283857" cy="633606"/>
          </a:xfrm>
        </p:grpSpPr>
        <p:sp>
          <p:nvSpPr>
            <p:cNvPr name="Freeform 13" id="13"/>
            <p:cNvSpPr/>
            <p:nvPr/>
          </p:nvSpPr>
          <p:spPr>
            <a:xfrm>
              <a:off x="92710" y="106680"/>
              <a:ext cx="3179717" cy="514226"/>
            </a:xfrm>
            <a:custGeom>
              <a:avLst/>
              <a:gdLst/>
              <a:ahLst/>
              <a:cxnLst/>
              <a:rect r="r" b="b" t="t" l="l"/>
              <a:pathLst>
                <a:path h="514226" w="3179717">
                  <a:moveTo>
                    <a:pt x="3153047" y="324996"/>
                  </a:moveTo>
                  <a:cubicBezTo>
                    <a:pt x="3153047" y="412626"/>
                    <a:pt x="3076847" y="483746"/>
                    <a:pt x="2995567" y="483746"/>
                  </a:cubicBezTo>
                  <a:lnTo>
                    <a:pt x="66040" y="483746"/>
                  </a:lnTo>
                  <a:cubicBezTo>
                    <a:pt x="43180" y="483746"/>
                    <a:pt x="20320" y="478666"/>
                    <a:pt x="0" y="469776"/>
                  </a:cubicBezTo>
                  <a:cubicBezTo>
                    <a:pt x="26670" y="497716"/>
                    <a:pt x="63500" y="514226"/>
                    <a:pt x="114393" y="514226"/>
                  </a:cubicBezTo>
                  <a:lnTo>
                    <a:pt x="3033667" y="514226"/>
                  </a:lnTo>
                  <a:cubicBezTo>
                    <a:pt x="3113677" y="514226"/>
                    <a:pt x="3179717" y="448186"/>
                    <a:pt x="3179717" y="368176"/>
                  </a:cubicBezTo>
                  <a:lnTo>
                    <a:pt x="3179717" y="95250"/>
                  </a:lnTo>
                  <a:cubicBezTo>
                    <a:pt x="3179717" y="58420"/>
                    <a:pt x="3165747" y="25400"/>
                    <a:pt x="3144157" y="0"/>
                  </a:cubicBezTo>
                  <a:cubicBezTo>
                    <a:pt x="3150507" y="16510"/>
                    <a:pt x="3153048" y="34290"/>
                    <a:pt x="3153048" y="52070"/>
                  </a:cubicBezTo>
                  <a:lnTo>
                    <a:pt x="3153048" y="324996"/>
                  </a:lnTo>
                  <a:lnTo>
                    <a:pt x="3153047" y="32499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12700" y="12700"/>
              <a:ext cx="3219087" cy="565026"/>
            </a:xfrm>
            <a:custGeom>
              <a:avLst/>
              <a:gdLst/>
              <a:ahLst/>
              <a:cxnLst/>
              <a:rect r="r" b="b" t="t" l="l"/>
              <a:pathLst>
                <a:path h="565026" w="3219087">
                  <a:moveTo>
                    <a:pt x="146050" y="565026"/>
                  </a:moveTo>
                  <a:lnTo>
                    <a:pt x="3073037" y="565026"/>
                  </a:lnTo>
                  <a:cubicBezTo>
                    <a:pt x="3153047" y="565026"/>
                    <a:pt x="3219087" y="498986"/>
                    <a:pt x="3219087" y="418976"/>
                  </a:cubicBezTo>
                  <a:lnTo>
                    <a:pt x="3219087" y="146050"/>
                  </a:lnTo>
                  <a:cubicBezTo>
                    <a:pt x="3219087" y="66040"/>
                    <a:pt x="3153047" y="0"/>
                    <a:pt x="307303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8976"/>
                  </a:lnTo>
                  <a:cubicBezTo>
                    <a:pt x="0" y="500256"/>
                    <a:pt x="66040" y="565026"/>
                    <a:pt x="146050" y="565026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3283858" cy="633606"/>
            </a:xfrm>
            <a:custGeom>
              <a:avLst/>
              <a:gdLst/>
              <a:ahLst/>
              <a:cxnLst/>
              <a:rect r="r" b="b" t="t" l="l"/>
              <a:pathLst>
                <a:path h="633606" w="3283858">
                  <a:moveTo>
                    <a:pt x="3220358" y="74930"/>
                  </a:moveTo>
                  <a:cubicBezTo>
                    <a:pt x="3192418" y="30480"/>
                    <a:pt x="3142887" y="0"/>
                    <a:pt x="308573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1676"/>
                  </a:lnTo>
                  <a:cubicBezTo>
                    <a:pt x="0" y="483746"/>
                    <a:pt x="25400" y="529466"/>
                    <a:pt x="63500" y="558676"/>
                  </a:cubicBezTo>
                  <a:cubicBezTo>
                    <a:pt x="91440" y="603126"/>
                    <a:pt x="140970" y="633606"/>
                    <a:pt x="209973" y="633606"/>
                  </a:cubicBezTo>
                  <a:lnTo>
                    <a:pt x="3125108" y="633606"/>
                  </a:lnTo>
                  <a:cubicBezTo>
                    <a:pt x="3212738" y="633606"/>
                    <a:pt x="3283858" y="562486"/>
                    <a:pt x="3283858" y="474856"/>
                  </a:cubicBezTo>
                  <a:lnTo>
                    <a:pt x="3283858" y="201930"/>
                  </a:lnTo>
                  <a:cubicBezTo>
                    <a:pt x="3283857" y="149860"/>
                    <a:pt x="3258457" y="104140"/>
                    <a:pt x="3220358" y="74930"/>
                  </a:cubicBezTo>
                  <a:close/>
                  <a:moveTo>
                    <a:pt x="12700" y="43167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85737" y="12700"/>
                  </a:lnTo>
                  <a:cubicBezTo>
                    <a:pt x="3165747" y="12700"/>
                    <a:pt x="3231787" y="78740"/>
                    <a:pt x="3231787" y="158750"/>
                  </a:cubicBezTo>
                  <a:lnTo>
                    <a:pt x="3231787" y="431676"/>
                  </a:lnTo>
                  <a:cubicBezTo>
                    <a:pt x="3231787" y="511686"/>
                    <a:pt x="3165747" y="577726"/>
                    <a:pt x="3085737" y="577726"/>
                  </a:cubicBezTo>
                  <a:lnTo>
                    <a:pt x="158750" y="577726"/>
                  </a:lnTo>
                  <a:cubicBezTo>
                    <a:pt x="78740" y="577726"/>
                    <a:pt x="12700" y="512956"/>
                    <a:pt x="12700" y="431676"/>
                  </a:cubicBezTo>
                  <a:close/>
                  <a:moveTo>
                    <a:pt x="3272427" y="474856"/>
                  </a:moveTo>
                  <a:cubicBezTo>
                    <a:pt x="3272427" y="554866"/>
                    <a:pt x="3205118" y="620906"/>
                    <a:pt x="3125108" y="620906"/>
                  </a:cubicBezTo>
                  <a:lnTo>
                    <a:pt x="209973" y="620906"/>
                  </a:lnTo>
                  <a:cubicBezTo>
                    <a:pt x="157480" y="620906"/>
                    <a:pt x="120650" y="604396"/>
                    <a:pt x="93980" y="576456"/>
                  </a:cubicBezTo>
                  <a:cubicBezTo>
                    <a:pt x="114300" y="585346"/>
                    <a:pt x="135890" y="590426"/>
                    <a:pt x="160020" y="590426"/>
                  </a:cubicBezTo>
                  <a:lnTo>
                    <a:pt x="3087008" y="590426"/>
                  </a:lnTo>
                  <a:cubicBezTo>
                    <a:pt x="3174638" y="590426"/>
                    <a:pt x="3245758" y="519306"/>
                    <a:pt x="3245758" y="431676"/>
                  </a:cubicBezTo>
                  <a:lnTo>
                    <a:pt x="3245758" y="158750"/>
                  </a:lnTo>
                  <a:cubicBezTo>
                    <a:pt x="3245758" y="140970"/>
                    <a:pt x="3241947" y="123190"/>
                    <a:pt x="3236868" y="106680"/>
                  </a:cubicBezTo>
                  <a:cubicBezTo>
                    <a:pt x="3258458" y="132080"/>
                    <a:pt x="3272427" y="165100"/>
                    <a:pt x="3272427" y="201930"/>
                  </a:cubicBezTo>
                  <a:lnTo>
                    <a:pt x="3272427" y="474856"/>
                  </a:lnTo>
                  <a:cubicBezTo>
                    <a:pt x="3272427" y="474856"/>
                    <a:pt x="3272427" y="474856"/>
                    <a:pt x="3272427" y="47485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49303" y="1432222"/>
            <a:ext cx="1064748" cy="106474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49303" y="5556283"/>
            <a:ext cx="1064748" cy="106474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601" y="4458051"/>
            <a:ext cx="1064748" cy="106474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82639" y="2562502"/>
            <a:ext cx="7016271" cy="113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>
                <a:solidFill>
                  <a:srgbClr val="191919"/>
                </a:solidFill>
                <a:latin typeface="Bernoru"/>
              </a:rPr>
              <a:t>WORKING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38704" y="3114519"/>
            <a:ext cx="6171176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Arimo"/>
              </a:rPr>
              <a:t>The input plain text is encrypted using an encryption algorithm to produce the cipher text.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38704" y="7068000"/>
            <a:ext cx="6171176" cy="27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Arimo"/>
              </a:rPr>
              <a:t>The cipher text is then hidden behind a 4K image using 3-Dimensional Steganographic techniques, making it difficult for unauthorized parties to detect the presence of the secret message.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1756" y="5809372"/>
            <a:ext cx="6171176" cy="321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Arimo"/>
              </a:rPr>
              <a:t>The user inputs a plain text message that needs to be encrypted. </a:t>
            </a:r>
          </a:p>
          <a:p>
            <a:pPr>
              <a:lnSpc>
                <a:spcPts val="3639"/>
              </a:lnSpc>
            </a:pPr>
          </a:p>
          <a:p>
            <a:pPr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Arimo"/>
              </a:rPr>
              <a:t>The input plain text undergoes verification to ensure that it meets the requirements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28389" y="1817326"/>
            <a:ext cx="5724290" cy="34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6"/>
              </a:lnSpc>
            </a:pPr>
            <a:r>
              <a:rPr lang="en-US" sz="2596">
                <a:solidFill>
                  <a:srgbClr val="191919"/>
                </a:solidFill>
                <a:latin typeface="Bernoru"/>
              </a:rPr>
              <a:t>ENCRYPTION ALGORITHM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37914" y="5941388"/>
            <a:ext cx="5572756" cy="34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6"/>
              </a:lnSpc>
            </a:pPr>
            <a:r>
              <a:rPr lang="en-US" sz="2596">
                <a:solidFill>
                  <a:srgbClr val="191919"/>
                </a:solidFill>
                <a:latin typeface="Bernoru"/>
              </a:rPr>
              <a:t>HIDING CIPHER TEXT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27212" y="4843155"/>
            <a:ext cx="5572756" cy="34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6"/>
              </a:lnSpc>
            </a:pPr>
            <a:r>
              <a:rPr lang="en-US" sz="2596">
                <a:solidFill>
                  <a:srgbClr val="191919"/>
                </a:solidFill>
                <a:latin typeface="Bernoru"/>
              </a:rPr>
              <a:t>INPUT PLAIN TEXT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67932" y="1821117"/>
            <a:ext cx="627488" cy="3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191919"/>
                </a:solidFill>
                <a:latin typeface="Bernoru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67932" y="5945179"/>
            <a:ext cx="627488" cy="3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191919"/>
                </a:solidFill>
                <a:latin typeface="Bernoru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7230" y="4846946"/>
            <a:ext cx="627488" cy="3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FFFFFF"/>
                </a:solidFill>
                <a:latin typeface="Bernoru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1054">
            <a:off x="6532932" y="6656275"/>
            <a:ext cx="4642664" cy="54561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1898331" y="-1694477"/>
            <a:ext cx="6096625" cy="45115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5069" y="-699194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2052358"/>
            <a:ext cx="8004959" cy="7758884"/>
            <a:chOff x="0" y="0"/>
            <a:chExt cx="12029114" cy="11659335"/>
          </a:xfrm>
        </p:grpSpPr>
        <p:sp>
          <p:nvSpPr>
            <p:cNvPr name="Freeform 6" id="6"/>
            <p:cNvSpPr/>
            <p:nvPr/>
          </p:nvSpPr>
          <p:spPr>
            <a:xfrm>
              <a:off x="31750" y="31750"/>
              <a:ext cx="11965614" cy="11595836"/>
            </a:xfrm>
            <a:custGeom>
              <a:avLst/>
              <a:gdLst/>
              <a:ahLst/>
              <a:cxnLst/>
              <a:rect r="r" b="b" t="t" l="l"/>
              <a:pathLst>
                <a:path h="11595836" w="11965614">
                  <a:moveTo>
                    <a:pt x="11872904" y="11595836"/>
                  </a:moveTo>
                  <a:lnTo>
                    <a:pt x="92710" y="11595836"/>
                  </a:lnTo>
                  <a:cubicBezTo>
                    <a:pt x="41910" y="11595836"/>
                    <a:pt x="0" y="11553925"/>
                    <a:pt x="0" y="115031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1501855"/>
                  </a:lnTo>
                  <a:cubicBezTo>
                    <a:pt x="11965614" y="11553925"/>
                    <a:pt x="11923704" y="11595836"/>
                    <a:pt x="11872904" y="115958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12029114" cy="11659336"/>
            </a:xfrm>
            <a:custGeom>
              <a:avLst/>
              <a:gdLst/>
              <a:ahLst/>
              <a:cxnLst/>
              <a:rect r="r" b="b" t="t" l="l"/>
              <a:pathLst>
                <a:path h="11659336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1534876"/>
                  </a:lnTo>
                  <a:cubicBezTo>
                    <a:pt x="11969424" y="11570436"/>
                    <a:pt x="11940214" y="11599645"/>
                    <a:pt x="11904654" y="11599645"/>
                  </a:cubicBezTo>
                  <a:lnTo>
                    <a:pt x="124460" y="11599645"/>
                  </a:lnTo>
                  <a:cubicBezTo>
                    <a:pt x="88900" y="11599645"/>
                    <a:pt x="59690" y="11570436"/>
                    <a:pt x="59690" y="1153487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534876"/>
                  </a:lnTo>
                  <a:cubicBezTo>
                    <a:pt x="0" y="11603455"/>
                    <a:pt x="55880" y="11659336"/>
                    <a:pt x="124460" y="11659336"/>
                  </a:cubicBezTo>
                  <a:lnTo>
                    <a:pt x="11904654" y="11659336"/>
                  </a:lnTo>
                  <a:cubicBezTo>
                    <a:pt x="11973234" y="11659336"/>
                    <a:pt x="12029114" y="11603455"/>
                    <a:pt x="12029114" y="11534876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1269039"/>
            <a:ext cx="8004959" cy="1041805"/>
            <a:chOff x="0" y="0"/>
            <a:chExt cx="12029114" cy="1565529"/>
          </a:xfrm>
        </p:grpSpPr>
        <p:sp>
          <p:nvSpPr>
            <p:cNvPr name="Freeform 9" id="9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r="r" b="b" t="t" l="l"/>
              <a:pathLst>
                <a:path h="1502029" w="11965614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r="r" b="b" t="t" l="l"/>
              <a:pathLst>
                <a:path h="1565529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2585" y="1590238"/>
            <a:ext cx="405873" cy="40587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62593" y="2575769"/>
            <a:ext cx="1786427" cy="177993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true" flipV="false" rot="2130250">
            <a:off x="1433178" y="2706863"/>
            <a:ext cx="5313927" cy="566064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3729" t="0" r="0" b="0"/>
          <a:stretch>
            <a:fillRect/>
          </a:stretch>
        </p:blipFill>
        <p:spPr>
          <a:xfrm flipH="true" flipV="false" rot="0">
            <a:off x="6541493" y="3831482"/>
            <a:ext cx="3035790" cy="70431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131015" y="3384299"/>
            <a:ext cx="3907834" cy="631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63058" y="4911191"/>
            <a:ext cx="6347711" cy="366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Arimo"/>
              </a:rPr>
              <a:t>Our vision is to become a leading provider of cutting-edge steganographic encryption technology, continuously innovating and improving our solutions to meet the ever-evolving security needs of our clients, and ensure the privacy and confidentiality of their information.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0712" y="6548539"/>
            <a:ext cx="2298964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3D Encryption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86063" y="4717415"/>
            <a:ext cx="1650448" cy="7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Caeser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191919"/>
                </a:solidFill>
                <a:latin typeface="Gaegu Bold"/>
              </a:rPr>
              <a:t>cipher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82378" y="3632376"/>
            <a:ext cx="2015238" cy="4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Gaegu Bold"/>
              </a:rPr>
              <a:t>RSA + AES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31047" y="5567442"/>
            <a:ext cx="6212461" cy="62124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6652016" y="-2444709"/>
            <a:ext cx="6478607" cy="479416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55034" y="1708069"/>
            <a:ext cx="8004959" cy="6965604"/>
            <a:chOff x="0" y="0"/>
            <a:chExt cx="12029114" cy="10467266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1965614" cy="10403767"/>
            </a:xfrm>
            <a:custGeom>
              <a:avLst/>
              <a:gdLst/>
              <a:ahLst/>
              <a:cxnLst/>
              <a:rect r="r" b="b" t="t" l="l"/>
              <a:pathLst>
                <a:path h="10403767" w="11965614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2029114" cy="10467267"/>
            </a:xfrm>
            <a:custGeom>
              <a:avLst/>
              <a:gdLst/>
              <a:ahLst/>
              <a:cxnLst/>
              <a:rect r="r" b="b" t="t" l="l"/>
              <a:pathLst>
                <a:path h="10467267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5034" y="924750"/>
            <a:ext cx="8004959" cy="1041805"/>
            <a:chOff x="0" y="0"/>
            <a:chExt cx="12029114" cy="1565529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1965614" cy="1502029"/>
            </a:xfrm>
            <a:custGeom>
              <a:avLst/>
              <a:gdLst/>
              <a:ahLst/>
              <a:cxnLst/>
              <a:rect r="r" b="b" t="t" l="l"/>
              <a:pathLst>
                <a:path h="1502029" w="11965614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2029114" cy="1565529"/>
            </a:xfrm>
            <a:custGeom>
              <a:avLst/>
              <a:gdLst/>
              <a:ahLst/>
              <a:cxnLst/>
              <a:rect r="r" b="b" t="t" l="l"/>
              <a:pathLst>
                <a:path h="1565529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1637341" y="2501848"/>
            <a:ext cx="5090875" cy="720606"/>
            <a:chOff x="0" y="0"/>
            <a:chExt cx="7650097" cy="1082860"/>
          </a:xfrm>
        </p:grpSpPr>
        <p:sp>
          <p:nvSpPr>
            <p:cNvPr name="Freeform 14" id="14"/>
            <p:cNvSpPr/>
            <p:nvPr/>
          </p:nvSpPr>
          <p:spPr>
            <a:xfrm>
              <a:off x="31750" y="31750"/>
              <a:ext cx="7586597" cy="1019360"/>
            </a:xfrm>
            <a:custGeom>
              <a:avLst/>
              <a:gdLst/>
              <a:ahLst/>
              <a:cxnLst/>
              <a:rect r="r" b="b" t="t" l="l"/>
              <a:pathLst>
                <a:path h="1019360" w="7586597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7650097" cy="1082860"/>
            </a:xfrm>
            <a:custGeom>
              <a:avLst/>
              <a:gdLst/>
              <a:ahLst/>
              <a:cxnLst/>
              <a:rect r="r" b="b" t="t" l="l"/>
              <a:pathLst>
                <a:path h="1082860" w="7650097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637341" y="3158150"/>
            <a:ext cx="5090875" cy="6100150"/>
            <a:chOff x="0" y="0"/>
            <a:chExt cx="3632200" cy="4352290"/>
          </a:xfrm>
        </p:grpSpPr>
        <p:sp>
          <p:nvSpPr>
            <p:cNvPr name="Freeform 17" id="17"/>
            <p:cNvSpPr/>
            <p:nvPr/>
          </p:nvSpPr>
          <p:spPr>
            <a:xfrm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12"/>
              <a:stretch>
                <a:fillRect l="-3595" r="-33739" t="-54300" b="-1736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43116" y="2700632"/>
            <a:ext cx="303989" cy="3039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6915" y="2700632"/>
            <a:ext cx="303989" cy="30398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50715" y="2700632"/>
            <a:ext cx="303989" cy="30398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7881" y="2388913"/>
            <a:ext cx="1812046" cy="166708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72471" y="5365440"/>
            <a:ext cx="2654440" cy="84278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775489" y="6227275"/>
            <a:ext cx="2654440" cy="84278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600264" y="4165184"/>
            <a:ext cx="2654440" cy="84278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07392" y="4404768"/>
            <a:ext cx="459546" cy="36361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58960" y="5517415"/>
            <a:ext cx="507858" cy="50785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56654" y="6425770"/>
            <a:ext cx="491663" cy="464845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433778" y="3006554"/>
            <a:ext cx="4111928" cy="631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MISSION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60968" y="4349580"/>
            <a:ext cx="5784738" cy="366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Arimo"/>
              </a:rPr>
              <a:t>Our mission is to provide secure and confidential communication for organizations and individuals by developing and delivering advanced 3-Dimensional Steganographic encryption tools that protect sensitive information from unauthorized access.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35873" y="-4884272"/>
            <a:ext cx="6425521" cy="64255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5107541" y="7598718"/>
            <a:ext cx="5560541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2603" y="2849974"/>
            <a:ext cx="3210936" cy="45870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39287" y="1544285"/>
            <a:ext cx="6679675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>
                <a:solidFill>
                  <a:srgbClr val="191919"/>
                </a:solidFill>
                <a:latin typeface="Bernoru"/>
              </a:rPr>
              <a:t>WHY TO USE 4K RESOLUTION?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5184" y="3688688"/>
            <a:ext cx="5784738" cy="570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use of 4K images in VCA provides greater data storage capacity and enhanced security.</a:t>
            </a:r>
          </a:p>
          <a:p>
            <a:pPr algn="ctr">
              <a:lnSpc>
                <a:spcPts val="3509"/>
              </a:lnSpc>
            </a:pPr>
          </a:p>
          <a:p>
            <a:pPr algn="ctr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higher number of pixels in 4K images allows for a greater amount of encrypted information to be hidden</a:t>
            </a:r>
          </a:p>
          <a:p>
            <a:pPr algn="ctr">
              <a:lnSpc>
                <a:spcPts val="3509"/>
              </a:lnSpc>
            </a:pPr>
          </a:p>
          <a:p>
            <a:pPr algn="ctr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high resolution makes it more difficult for unauthorized parties to uncover the encrypted data, increasing overall security.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73539" y="2661973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6063" y="1731661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RSA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1600" y="4354110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Schnorr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6383" y="7408217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DSS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3860" y="8279272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HMAC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07541" y="5995731"/>
            <a:ext cx="19993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191919"/>
                </a:solidFill>
                <a:latin typeface="Gaegu Bold"/>
              </a:rPr>
              <a:t>AES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219371">
            <a:off x="7753563" y="-2261041"/>
            <a:ext cx="4642664" cy="54561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7918" y="6168256"/>
            <a:ext cx="5267829" cy="52678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49625">
            <a:off x="16242690" y="4891548"/>
            <a:ext cx="4952166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38211" y="2052358"/>
            <a:ext cx="11510748" cy="7758884"/>
            <a:chOff x="0" y="0"/>
            <a:chExt cx="17297290" cy="11659335"/>
          </a:xfrm>
        </p:grpSpPr>
        <p:sp>
          <p:nvSpPr>
            <p:cNvPr name="Freeform 6" id="6"/>
            <p:cNvSpPr/>
            <p:nvPr/>
          </p:nvSpPr>
          <p:spPr>
            <a:xfrm>
              <a:off x="31750" y="31750"/>
              <a:ext cx="17233790" cy="11595836"/>
            </a:xfrm>
            <a:custGeom>
              <a:avLst/>
              <a:gdLst/>
              <a:ahLst/>
              <a:cxnLst/>
              <a:rect r="r" b="b" t="t" l="l"/>
              <a:pathLst>
                <a:path h="11595836" w="17233790">
                  <a:moveTo>
                    <a:pt x="17141079" y="11595836"/>
                  </a:moveTo>
                  <a:lnTo>
                    <a:pt x="92710" y="11595836"/>
                  </a:lnTo>
                  <a:cubicBezTo>
                    <a:pt x="41910" y="11595836"/>
                    <a:pt x="0" y="11553925"/>
                    <a:pt x="0" y="115031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39810" y="0"/>
                  </a:lnTo>
                  <a:cubicBezTo>
                    <a:pt x="17190610" y="0"/>
                    <a:pt x="17232520" y="41910"/>
                    <a:pt x="17232520" y="92710"/>
                  </a:cubicBezTo>
                  <a:lnTo>
                    <a:pt x="17232520" y="11501855"/>
                  </a:lnTo>
                  <a:cubicBezTo>
                    <a:pt x="17233790" y="11553925"/>
                    <a:pt x="17191879" y="11595836"/>
                    <a:pt x="17141079" y="115958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17297290" cy="11659336"/>
            </a:xfrm>
            <a:custGeom>
              <a:avLst/>
              <a:gdLst/>
              <a:ahLst/>
              <a:cxnLst/>
              <a:rect r="r" b="b" t="t" l="l"/>
              <a:pathLst>
                <a:path h="11659336" w="17297290">
                  <a:moveTo>
                    <a:pt x="17172829" y="59690"/>
                  </a:moveTo>
                  <a:cubicBezTo>
                    <a:pt x="17208390" y="59690"/>
                    <a:pt x="17237601" y="88900"/>
                    <a:pt x="17237601" y="124460"/>
                  </a:cubicBezTo>
                  <a:lnTo>
                    <a:pt x="17237601" y="11534876"/>
                  </a:lnTo>
                  <a:cubicBezTo>
                    <a:pt x="17237601" y="11570436"/>
                    <a:pt x="17208390" y="11599645"/>
                    <a:pt x="17172829" y="11599645"/>
                  </a:cubicBezTo>
                  <a:lnTo>
                    <a:pt x="124460" y="11599645"/>
                  </a:lnTo>
                  <a:cubicBezTo>
                    <a:pt x="88900" y="11599645"/>
                    <a:pt x="59690" y="11570436"/>
                    <a:pt x="59690" y="1153487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172829" y="59690"/>
                  </a:lnTo>
                  <a:moveTo>
                    <a:pt x="1717282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534876"/>
                  </a:lnTo>
                  <a:cubicBezTo>
                    <a:pt x="0" y="11603455"/>
                    <a:pt x="55880" y="11659336"/>
                    <a:pt x="124460" y="11659336"/>
                  </a:cubicBezTo>
                  <a:lnTo>
                    <a:pt x="17172829" y="11659336"/>
                  </a:lnTo>
                  <a:cubicBezTo>
                    <a:pt x="17241410" y="11659336"/>
                    <a:pt x="17297290" y="11603455"/>
                    <a:pt x="17297290" y="11534876"/>
                  </a:cubicBezTo>
                  <a:lnTo>
                    <a:pt x="17297290" y="124460"/>
                  </a:lnTo>
                  <a:cubicBezTo>
                    <a:pt x="17297290" y="55880"/>
                    <a:pt x="17241410" y="0"/>
                    <a:pt x="1717282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638211" y="1001027"/>
            <a:ext cx="11510748" cy="1041805"/>
            <a:chOff x="0" y="0"/>
            <a:chExt cx="17297290" cy="1565529"/>
          </a:xfrm>
        </p:grpSpPr>
        <p:sp>
          <p:nvSpPr>
            <p:cNvPr name="Freeform 9" id="9"/>
            <p:cNvSpPr/>
            <p:nvPr/>
          </p:nvSpPr>
          <p:spPr>
            <a:xfrm>
              <a:off x="31750" y="31750"/>
              <a:ext cx="17233790" cy="1502029"/>
            </a:xfrm>
            <a:custGeom>
              <a:avLst/>
              <a:gdLst/>
              <a:ahLst/>
              <a:cxnLst/>
              <a:rect r="r" b="b" t="t" l="l"/>
              <a:pathLst>
                <a:path h="1502029" w="17233790">
                  <a:moveTo>
                    <a:pt x="17141079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39810" y="0"/>
                  </a:lnTo>
                  <a:cubicBezTo>
                    <a:pt x="17190610" y="0"/>
                    <a:pt x="17232520" y="41910"/>
                    <a:pt x="17232520" y="92710"/>
                  </a:cubicBezTo>
                  <a:lnTo>
                    <a:pt x="17232520" y="1408049"/>
                  </a:lnTo>
                  <a:cubicBezTo>
                    <a:pt x="17233790" y="1460119"/>
                    <a:pt x="17191879" y="1502029"/>
                    <a:pt x="17141079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17297290" cy="1565529"/>
            </a:xfrm>
            <a:custGeom>
              <a:avLst/>
              <a:gdLst/>
              <a:ahLst/>
              <a:cxnLst/>
              <a:rect r="r" b="b" t="t" l="l"/>
              <a:pathLst>
                <a:path h="1565529" w="17297290">
                  <a:moveTo>
                    <a:pt x="17172829" y="59690"/>
                  </a:moveTo>
                  <a:cubicBezTo>
                    <a:pt x="17208390" y="59690"/>
                    <a:pt x="17237601" y="88900"/>
                    <a:pt x="17237601" y="124460"/>
                  </a:cubicBezTo>
                  <a:lnTo>
                    <a:pt x="17237601" y="1441069"/>
                  </a:lnTo>
                  <a:cubicBezTo>
                    <a:pt x="17237601" y="1476629"/>
                    <a:pt x="17208390" y="1505839"/>
                    <a:pt x="17172829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172829" y="59690"/>
                  </a:lnTo>
                  <a:moveTo>
                    <a:pt x="1717282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7172829" y="1565529"/>
                  </a:lnTo>
                  <a:cubicBezTo>
                    <a:pt x="17241410" y="1565529"/>
                    <a:pt x="17297290" y="1509649"/>
                    <a:pt x="17297290" y="1441069"/>
                  </a:cubicBezTo>
                  <a:lnTo>
                    <a:pt x="17297290" y="124460"/>
                  </a:lnTo>
                  <a:cubicBezTo>
                    <a:pt x="17297290" y="55880"/>
                    <a:pt x="17241410" y="0"/>
                    <a:pt x="1717282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0422" y="1318993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47646" y="1318993"/>
            <a:ext cx="405873" cy="4058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80709" y="1318993"/>
            <a:ext cx="405873" cy="4058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193359" y="2469516"/>
            <a:ext cx="6457921" cy="63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5500">
                <a:solidFill>
                  <a:srgbClr val="191919"/>
                </a:solidFill>
                <a:latin typeface="Bernoru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0422" y="3280276"/>
            <a:ext cx="10262936" cy="572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tool uses 3D shapes to encode secret messages within digital media, making it difficult for unauthorized parties to detect its presence. 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use of 4K images provides a larger capacity for data storage and enhances security through high resolution. 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encryption process involves inputting plain text, using an encryption algorithm, generating a unique decryption key, and hiding the cipher text behind a 4K image. </a:t>
            </a:r>
          </a:p>
          <a:p>
            <a:pPr>
              <a:lnSpc>
                <a:spcPts val="363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</a:rPr>
              <a:t>The use of 4K images in APDR is a deliberate choice for greater data storage capacity and enhanced security.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7147" y="2070505"/>
            <a:ext cx="3855727" cy="4455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6858">
            <a:off x="16196364" y="7402817"/>
            <a:ext cx="4418353" cy="5192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787">
            <a:off x="-1188635" y="-2418846"/>
            <a:ext cx="4943827" cy="41078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700368" y="2073521"/>
            <a:ext cx="3173249" cy="1075716"/>
            <a:chOff x="0" y="0"/>
            <a:chExt cx="1624265" cy="550618"/>
          </a:xfrm>
        </p:grpSpPr>
        <p:sp>
          <p:nvSpPr>
            <p:cNvPr name="Freeform 5" id="5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77758" y="2073521"/>
            <a:ext cx="3173249" cy="1075716"/>
            <a:chOff x="0" y="0"/>
            <a:chExt cx="1624265" cy="550618"/>
          </a:xfrm>
        </p:grpSpPr>
        <p:sp>
          <p:nvSpPr>
            <p:cNvPr name="Freeform 9" id="9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7B7AA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62074" y="2073521"/>
            <a:ext cx="3173249" cy="1075716"/>
            <a:chOff x="0" y="0"/>
            <a:chExt cx="1624265" cy="550618"/>
          </a:xfrm>
        </p:grpSpPr>
        <p:sp>
          <p:nvSpPr>
            <p:cNvPr name="Freeform 13" id="13"/>
            <p:cNvSpPr/>
            <p:nvPr/>
          </p:nvSpPr>
          <p:spPr>
            <a:xfrm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035323" y="822325"/>
            <a:ext cx="850334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5499">
                <a:solidFill>
                  <a:srgbClr val="191919"/>
                </a:solidFill>
                <a:latin typeface="Bernoru"/>
              </a:rPr>
              <a:t>MEET OUR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18280" y="9048921"/>
            <a:ext cx="245144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Glacial Indifference"/>
              </a:rPr>
              <a:t>RESEARCHER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9568" y="9104998"/>
            <a:ext cx="2451440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000000"/>
                </a:solidFill>
                <a:latin typeface="Glacial Indifference"/>
              </a:rPr>
              <a:t>DEVELOPER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7827" y="9048921"/>
            <a:ext cx="2942144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Glacial Indifference"/>
              </a:rPr>
              <a:t>CIPHER ANALYST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6114" y="4001420"/>
            <a:ext cx="4685570" cy="468555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29788" b="-92049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802495" y="4001420"/>
            <a:ext cx="4685570" cy="4685551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17347" b="-17347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573730" y="4001420"/>
            <a:ext cx="4685570" cy="4685551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384" r="-10892" t="-22086" b="-4751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222978" y="2291389"/>
            <a:ext cx="245144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SHUVAM</a:t>
            </a:r>
          </a:p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 ROY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61273" y="2291389"/>
            <a:ext cx="245144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DARSHAN RAWAL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38663" y="2291389"/>
            <a:ext cx="245144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PRIYANSHU NEGI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DAFZpSDQE0w</dc:identifier>
  <dcterms:modified xsi:type="dcterms:W3CDTF">2011-08-01T06:04:30Z</dcterms:modified>
  <cp:revision>1</cp:revision>
  <dc:title>Darshan PPT</dc:title>
</cp:coreProperties>
</file>